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34" r:id="rId1"/>
  </p:sldMasterIdLst>
  <p:notesMasterIdLst>
    <p:notesMasterId r:id="rId29"/>
  </p:notesMasterIdLst>
  <p:handoutMasterIdLst>
    <p:handoutMasterId r:id="rId30"/>
  </p:handoutMasterIdLst>
  <p:sldIdLst>
    <p:sldId id="288" r:id="rId2"/>
    <p:sldId id="257" r:id="rId3"/>
    <p:sldId id="303" r:id="rId4"/>
    <p:sldId id="304" r:id="rId5"/>
    <p:sldId id="309" r:id="rId6"/>
    <p:sldId id="296" r:id="rId7"/>
    <p:sldId id="305" r:id="rId8"/>
    <p:sldId id="308" r:id="rId9"/>
    <p:sldId id="307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310" r:id="rId18"/>
    <p:sldId id="311" r:id="rId19"/>
    <p:sldId id="287" r:id="rId20"/>
    <p:sldId id="300" r:id="rId21"/>
    <p:sldId id="299" r:id="rId22"/>
    <p:sldId id="279" r:id="rId23"/>
    <p:sldId id="301" r:id="rId24"/>
    <p:sldId id="281" r:id="rId25"/>
    <p:sldId id="277" r:id="rId26"/>
    <p:sldId id="302" r:id="rId27"/>
    <p:sldId id="276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08ED4C7-4856-4E9A-8127-A5A7354E258B}">
          <p14:sldIdLst>
            <p14:sldId id="288"/>
            <p14:sldId id="257"/>
            <p14:sldId id="303"/>
            <p14:sldId id="304"/>
            <p14:sldId id="309"/>
            <p14:sldId id="296"/>
            <p14:sldId id="305"/>
            <p14:sldId id="308"/>
            <p14:sldId id="307"/>
            <p14:sldId id="289"/>
            <p14:sldId id="290"/>
            <p14:sldId id="291"/>
            <p14:sldId id="292"/>
            <p14:sldId id="293"/>
            <p14:sldId id="294"/>
            <p14:sldId id="295"/>
            <p14:sldId id="310"/>
            <p14:sldId id="311"/>
            <p14:sldId id="287"/>
            <p14:sldId id="300"/>
            <p14:sldId id="299"/>
            <p14:sldId id="279"/>
            <p14:sldId id="301"/>
            <p14:sldId id="281"/>
            <p14:sldId id="277"/>
            <p14:sldId id="302"/>
          </p14:sldIdLst>
        </p14:section>
        <p14:section name="Untitled Section" id="{BC31A260-69BC-407B-A978-B60BBF7AF629}">
          <p14:sldIdLst>
            <p14:sldId id="2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3964"/>
    <a:srgbClr val="FF0000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EF90F8-1210-4912-A4B7-A90108D1C649}" type="datetimeFigureOut">
              <a:rPr lang="en-US" smtClean="0"/>
              <a:t>4/18/23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091FB0-696E-471D-A3ED-04C261895A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743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70108-8D0E-45A0-8A6C-576B70C7D487}" type="datetimeFigureOut">
              <a:rPr lang="en-US" smtClean="0"/>
              <a:t>4/18/23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ADEA2A-C52B-426D-8B0B-E7E1C9711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849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DEA2A-C52B-426D-8B0B-E7E1C9711D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886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DEA2A-C52B-426D-8B0B-E7E1C9711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160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DEA2A-C52B-426D-8B0B-E7E1C9711D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340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C64B-8030-4A14-BCF2-84F2B390B7A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2649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99046-C6C5-473E-9E97-9361A265359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1134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DC14-FDE7-4162-A010-3AC7C6C5544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2045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4003C-0407-40F9-A1F2-A0C16A0CCD1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8370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B4497-73B2-4B94-89FA-3FF9EBDC06C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181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B2F16-22E2-4CE0-89F7-338CDD3E442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58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6B77F-0417-4937-A941-04EE2D0EAB2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7951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A85EE-5072-406C-9A7B-CC544760D6B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846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6916E-D165-425B-BAC7-F5725E449DD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5046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EE36-7196-406E-A472-F31A68AF308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3212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EE36-7196-406E-A472-F31A68AF308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776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EE36-7196-406E-A472-F31A68AF308E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6945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EE36-7196-406E-A472-F31A68AF308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4701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EE36-7196-406E-A472-F31A68AF308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7829426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EE36-7196-406E-A472-F31A68AF308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145763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ECE5E-F1BD-468F-9280-C056B56DA5C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444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2C91-B658-414F-8F3C-73C8A48D089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4221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044483F-D480-4DC1-89B7-680AED4829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236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altLang="en-US"/>
              <a:t>Phone: 484-498-8660   •   Fax: 484-631-0558   •   www.capitalcoil.com   •   sales@capitalcoil.com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A195EE36-7196-406E-A472-F31A68AF308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9734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  <p:sldLayoutId id="2147483847" r:id="rId13"/>
    <p:sldLayoutId id="2147483848" r:id="rId14"/>
    <p:sldLayoutId id="2147483849" r:id="rId15"/>
    <p:sldLayoutId id="2147483850" r:id="rId16"/>
    <p:sldLayoutId id="2147483851" r:id="rId17"/>
    <p:sldLayoutId id="2147483852" r:id="rId18"/>
  </p:sldLayoutIdLst>
  <p:hf sldNum="0"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6200" y="4191000"/>
            <a:ext cx="7010400" cy="1524000"/>
          </a:xfrm>
        </p:spPr>
        <p:txBody>
          <a:bodyPr>
            <a:noAutofit/>
          </a:bodyPr>
          <a:lstStyle/>
          <a:p>
            <a:pPr algn="ctr"/>
            <a:r>
              <a:rPr lang="en-US" altLang="en-US" b="1" dirty="0">
                <a:solidFill>
                  <a:srgbClr val="FFC000"/>
                </a:solidFill>
              </a:rPr>
              <a:t>Industry Leader in the Replacement Coil</a:t>
            </a:r>
            <a:br>
              <a:rPr lang="en-US" altLang="en-US" b="1" dirty="0">
                <a:solidFill>
                  <a:srgbClr val="FFC000"/>
                </a:solidFill>
              </a:rPr>
            </a:br>
            <a:r>
              <a:rPr lang="en-US" altLang="en-US" b="1" dirty="0">
                <a:solidFill>
                  <a:srgbClr val="FFC000"/>
                </a:solidFill>
              </a:rPr>
              <a:t>Business</a:t>
            </a:r>
            <a:br>
              <a:rPr lang="en-US" altLang="en-US" b="1" dirty="0"/>
            </a:b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4400" y="381000"/>
            <a:ext cx="7239000" cy="23622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810000"/>
            <a:ext cx="25908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453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1066800"/>
            <a:ext cx="6554867" cy="1147313"/>
          </a:xfrm>
        </p:spPr>
        <p:txBody>
          <a:bodyPr>
            <a:normAutofit/>
          </a:bodyPr>
          <a:lstStyle/>
          <a:p>
            <a:r>
              <a:rPr lang="en-US" altLang="en-US" sz="4000" dirty="0">
                <a:solidFill>
                  <a:srgbClr val="FFC000"/>
                </a:solidFill>
              </a:rPr>
              <a:t>OUR AREAS OF EXPERTISE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214113"/>
            <a:ext cx="7620000" cy="4339087"/>
          </a:xfrm>
        </p:spPr>
        <p:txBody>
          <a:bodyPr>
            <a:norm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Replacement of any coil – regardless of age, make or construction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Expert system and coil failure analysis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Combination production and custom manufacturer providing countless arrangements and construction options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Guaranteed shipment programs -   3, 5 and 10 working days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Heavy duty designs for industrial process applications</a:t>
            </a: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7162800" cy="365125"/>
          </a:xfrm>
        </p:spPr>
        <p:txBody>
          <a:bodyPr/>
          <a:lstStyle/>
          <a:p>
            <a:pPr marL="0" marR="0" algn="ctr">
              <a:spcBef>
                <a:spcPts val="0"/>
              </a:spcBef>
              <a:spcAft>
                <a:spcPts val="0"/>
              </a:spcAft>
              <a:tabLst>
                <a:tab pos="2971800" algn="ctr"/>
                <a:tab pos="5943600" algn="r"/>
                <a:tab pos="3352800" algn="l"/>
              </a:tabLst>
            </a:pPr>
            <a:r>
              <a:rPr lang="en-US" sz="1200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Phone: 484-498-8660   •   Fax: 484-631-0558   •   www.capitalcoil.com   •   sales@capitalcoil.com</a:t>
            </a:r>
            <a:endParaRPr lang="en-US" altLang="en-US" sz="12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D006AE8-75BC-A186-5CAF-D37B53D4C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006475"/>
          </a:xfrm>
        </p:spPr>
        <p:txBody>
          <a:bodyPr>
            <a:normAutofit/>
          </a:bodyPr>
          <a:lstStyle/>
          <a:p>
            <a:pPr algn="ctr"/>
            <a:r>
              <a:rPr lang="en-US" sz="4400" u="sng" dirty="0">
                <a:solidFill>
                  <a:srgbClr val="FFC000"/>
                </a:solidFill>
              </a:rPr>
              <a:t>Typical Construction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5BC62A-1A4D-2220-3674-33E2D69C9D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5487" y="1828800"/>
            <a:ext cx="7885509" cy="304800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en-US" sz="2800" u="sng" dirty="0">
                <a:solidFill>
                  <a:schemeClr val="tx1"/>
                </a:solidFill>
              </a:rPr>
              <a:t>Copper Tubes</a:t>
            </a:r>
            <a:endParaRPr lang="en-US" sz="2000" u="sng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5/8” Diameter Tubes:  - .020” Thick (Standard)               ½” Diameter Tubes: - .016” Thick</a:t>
            </a:r>
          </a:p>
          <a:p>
            <a:r>
              <a:rPr lang="en-US" sz="2000" dirty="0">
                <a:solidFill>
                  <a:schemeClr val="tx1"/>
                </a:solidFill>
              </a:rPr>
              <a:t>                                             - .025”                                                                                              - .020”</a:t>
            </a:r>
          </a:p>
          <a:p>
            <a:r>
              <a:rPr lang="en-US" sz="2000" dirty="0">
                <a:solidFill>
                  <a:schemeClr val="tx1"/>
                </a:solidFill>
              </a:rPr>
              <a:t>                                              -.035”                                                                                              - .025”                                   </a:t>
            </a:r>
          </a:p>
          <a:p>
            <a:r>
              <a:rPr lang="en-US" sz="2000" dirty="0">
                <a:solidFill>
                  <a:schemeClr val="tx1"/>
                </a:solidFill>
              </a:rPr>
              <a:t>                                              -.049</a:t>
            </a:r>
          </a:p>
          <a:p>
            <a:endParaRPr lang="en-US" sz="2000" dirty="0">
              <a:solidFill>
                <a:schemeClr val="tx1"/>
              </a:solidFill>
            </a:endParaRPr>
          </a:p>
          <a:p>
            <a:endParaRPr lang="en-US" sz="2000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3/8” Diameter Tubes: - .014”</a:t>
            </a:r>
          </a:p>
          <a:p>
            <a:r>
              <a:rPr lang="en-US" sz="2000" dirty="0">
                <a:solidFill>
                  <a:schemeClr val="tx1"/>
                </a:solidFill>
              </a:rPr>
              <a:t>                                            - .022”</a:t>
            </a: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A5BED3F-EDC3-2489-5FE5-A410DCFFD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6572250" cy="365125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672EC9-D057-B72E-0C28-71D7BAA24C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800" y="433323"/>
            <a:ext cx="1376411" cy="68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458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CF0B8-3A19-5545-A45C-6A9BD8C52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158875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solidFill>
                  <a:srgbClr val="FFC000"/>
                </a:solidFill>
              </a:rPr>
              <a:t>   </a:t>
            </a:r>
            <a:r>
              <a:rPr lang="en-US" sz="4400" u="sng" dirty="0">
                <a:solidFill>
                  <a:srgbClr val="FFC000"/>
                </a:solidFill>
              </a:rPr>
              <a:t>Typical Construction Cont.</a:t>
            </a:r>
            <a:endParaRPr lang="en-US" sz="4400" u="sng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7D9F3-6052-5944-EDE1-118D936D75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1828800"/>
            <a:ext cx="7885509" cy="2819400"/>
          </a:xfrm>
        </p:spPr>
        <p:txBody>
          <a:bodyPr>
            <a:normAutofit lnSpcReduction="10000"/>
          </a:bodyPr>
          <a:lstStyle/>
          <a:p>
            <a:r>
              <a:rPr lang="en-US" sz="3200" u="sng" dirty="0">
                <a:solidFill>
                  <a:schemeClr val="tx1"/>
                </a:solidFill>
              </a:rPr>
              <a:t>Aluminum Fins &amp; Casing Types</a:t>
            </a:r>
          </a:p>
          <a:p>
            <a:endParaRPr lang="en-US" sz="2200" dirty="0">
              <a:solidFill>
                <a:schemeClr val="tx1"/>
              </a:solidFill>
            </a:endParaRPr>
          </a:p>
          <a:p>
            <a:r>
              <a:rPr lang="en-US" sz="2200" b="1" dirty="0">
                <a:solidFill>
                  <a:schemeClr val="tx1"/>
                </a:solidFill>
              </a:rPr>
              <a:t>Fins</a:t>
            </a:r>
            <a:r>
              <a:rPr lang="en-US" sz="2200" dirty="0">
                <a:solidFill>
                  <a:schemeClr val="tx1"/>
                </a:solidFill>
              </a:rPr>
              <a:t>:  Waffled or Louvered - .006” (Standard)</a:t>
            </a:r>
          </a:p>
          <a:p>
            <a:r>
              <a:rPr lang="en-US" sz="2200" dirty="0">
                <a:solidFill>
                  <a:schemeClr val="tx1"/>
                </a:solidFill>
              </a:rPr>
              <a:t>	                                          - .008”</a:t>
            </a:r>
          </a:p>
          <a:p>
            <a:r>
              <a:rPr lang="en-US" sz="2200" dirty="0">
                <a:solidFill>
                  <a:schemeClr val="tx1"/>
                </a:solidFill>
              </a:rPr>
              <a:t>                                                        -.010”</a:t>
            </a:r>
          </a:p>
          <a:p>
            <a:endParaRPr lang="en-US" sz="2200" dirty="0">
              <a:solidFill>
                <a:schemeClr val="tx1"/>
              </a:solidFill>
            </a:endParaRPr>
          </a:p>
          <a:p>
            <a:r>
              <a:rPr lang="en-US" sz="2200" b="1" dirty="0">
                <a:solidFill>
                  <a:schemeClr val="tx1"/>
                </a:solidFill>
              </a:rPr>
              <a:t>Casing</a:t>
            </a:r>
            <a:r>
              <a:rPr lang="en-US" sz="2200" dirty="0">
                <a:solidFill>
                  <a:schemeClr val="tx1"/>
                </a:solidFill>
              </a:rPr>
              <a:t>:  Galvanized or 304/316 Stainless Steel (16 Ga. or 14 Ga.)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790F3D-4451-E988-5335-B274DDEAB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66800" y="6310312"/>
            <a:ext cx="6705600" cy="365125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8556FC-54D9-49F3-A75A-4036D497F0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96066"/>
            <a:ext cx="1048630" cy="5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12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8883-CD39-4C2F-E344-C85FA793C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87475"/>
          </a:xfrm>
        </p:spPr>
        <p:txBody>
          <a:bodyPr>
            <a:normAutofit/>
          </a:bodyPr>
          <a:lstStyle/>
          <a:p>
            <a:pPr algn="ctr"/>
            <a:r>
              <a:rPr lang="en-US" sz="4400" u="sng" dirty="0">
                <a:solidFill>
                  <a:srgbClr val="FFC000"/>
                </a:solidFill>
              </a:rPr>
              <a:t>Types of Manufacturers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4D55E6-B322-4B18-87BC-C301410B7B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057400"/>
            <a:ext cx="7885509" cy="2362200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- Plants that manufacture coils for own use</a:t>
            </a:r>
          </a:p>
          <a:p>
            <a:endParaRPr lang="en-US" sz="2000" dirty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</a:pPr>
            <a:r>
              <a:rPr lang="en-US" sz="2000" dirty="0">
                <a:solidFill>
                  <a:schemeClr val="tx1"/>
                </a:solidFill>
              </a:rPr>
              <a:t>Plants that manufacture coils for other OEM’s. (Typically high-volume OEM’s)</a:t>
            </a:r>
          </a:p>
          <a:p>
            <a:pPr marL="171450" indent="-171450">
              <a:buFontTx/>
              <a:buChar char="-"/>
            </a:pPr>
            <a:endParaRPr lang="en-US" sz="2000" dirty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</a:pPr>
            <a:r>
              <a:rPr lang="en-US" sz="2000" dirty="0">
                <a:solidFill>
                  <a:schemeClr val="tx1"/>
                </a:solidFill>
              </a:rPr>
              <a:t>Specialty coil manufacturers </a:t>
            </a:r>
          </a:p>
          <a:p>
            <a:pPr marL="514350" lvl="1" indent="-171450">
              <a:buFontTx/>
              <a:buChar char="-"/>
            </a:pPr>
            <a:r>
              <a:rPr lang="en-US" sz="2000" dirty="0">
                <a:solidFill>
                  <a:schemeClr val="tx1"/>
                </a:solidFill>
              </a:rPr>
              <a:t>Flexible and/or replacement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5E24D1-8359-893A-0414-B98543B9D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66800" y="6356351"/>
            <a:ext cx="6553200" cy="365125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2AD588-88A5-30BB-4DDE-4B392655F9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1048630" cy="5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52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990600"/>
            <a:ext cx="8382000" cy="114731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dirty="0">
                <a:solidFill>
                  <a:srgbClr val="FFC000"/>
                </a:solidFill>
              </a:rPr>
              <a:t>   Unique &amp; high quality coil selection program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3352800"/>
            <a:ext cx="7620000" cy="36669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sz="1800" dirty="0">
              <a:solidFill>
                <a:schemeClr val="tx1"/>
              </a:solidFill>
            </a:endParaRPr>
          </a:p>
          <a:p>
            <a:endParaRPr lang="en-US" altLang="en-US" sz="18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7391400" cy="365125"/>
          </a:xfrm>
        </p:spPr>
        <p:txBody>
          <a:bodyPr/>
          <a:lstStyle/>
          <a:p>
            <a:pPr algn="ctr"/>
            <a:r>
              <a:rPr lang="en-US" sz="120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Phone: 484-498-8660   •   Fax: 484-631-0558   •   www.capitalcoil.com   •   sales@capitalcoil.com</a:t>
            </a:r>
            <a:endParaRPr lang="en-US" altLang="en-US" sz="12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000" y="2137913"/>
            <a:ext cx="7696200" cy="3330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 eaLnBrk="1" fontAlgn="auto" hangingPunct="1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+mn-lt"/>
              </a:rPr>
              <a:t>Selects or rates all cooling and heating coils</a:t>
            </a:r>
          </a:p>
          <a:p>
            <a:pPr marL="342900" lvl="0" indent="-342900" defTabSz="457200" eaLnBrk="1" fontAlgn="auto" hangingPunct="1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+mn-lt"/>
              </a:rPr>
              <a:t>Produces complete performance input and output data</a:t>
            </a:r>
          </a:p>
          <a:p>
            <a:pPr marL="342900" lvl="0" indent="-342900" defTabSz="457200" eaLnBrk="1" fontAlgn="auto" hangingPunct="1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+mn-lt"/>
              </a:rPr>
              <a:t>Prices all coils</a:t>
            </a:r>
          </a:p>
          <a:p>
            <a:pPr marL="342900" lvl="0" indent="-342900" defTabSz="457200" eaLnBrk="1" fontAlgn="auto" hangingPunct="1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+mn-lt"/>
              </a:rPr>
              <a:t>Provides applicable coil drawings    for complete submittal</a:t>
            </a:r>
          </a:p>
          <a:p>
            <a:pPr marL="342900" lvl="0" indent="-342900" defTabSz="457200" eaLnBrk="1" fontAlgn="auto" hangingPunct="1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+mn-lt"/>
              </a:rPr>
              <a:t>Variable drawing feature allows you to change specific coil casing and connection dimensions to customize your overall dimension requirements</a:t>
            </a:r>
          </a:p>
          <a:p>
            <a:pPr marL="285750" lvl="0" indent="-285750" defTabSz="457200" eaLnBrk="1" fontAlgn="auto" hangingPunct="1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Char char=""/>
            </a:pPr>
            <a:endParaRPr lang="en-US" altLang="en-US" sz="1800" dirty="0"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323282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6B82FC6-E65D-F868-2436-71D29AA31590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277812"/>
            <a:ext cx="8229600" cy="6046787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C000"/>
                </a:solidFill>
              </a:rPr>
              <a:t>     </a:t>
            </a:r>
            <a:r>
              <a:rPr lang="en-US" sz="2800" u="sng" dirty="0">
                <a:solidFill>
                  <a:srgbClr val="FFC000"/>
                </a:solidFill>
              </a:rPr>
              <a:t>Typical Performance</a:t>
            </a:r>
          </a:p>
          <a:p>
            <a:pPr marL="0" indent="0" algn="ctr">
              <a:buNone/>
            </a:pPr>
            <a:endParaRPr lang="en-US" u="sng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en-US" u="sng" dirty="0">
              <a:solidFill>
                <a:srgbClr val="FFC000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208762-D348-E77E-48AF-B081C2E4A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24600"/>
            <a:ext cx="8077200" cy="381000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9A0CA1-5D5A-2311-2261-167B0A7111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838200"/>
            <a:ext cx="5029200" cy="5403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23049E-93A7-791A-713F-562C5C4066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5" y="271505"/>
            <a:ext cx="1048630" cy="5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67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6B82FC6-E65D-F868-2436-71D29AA31590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277812"/>
            <a:ext cx="8229600" cy="6046787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u="sng" dirty="0">
                <a:solidFill>
                  <a:srgbClr val="FFC000"/>
                </a:solidFill>
              </a:rPr>
              <a:t>Typical Water Coil Drawing</a:t>
            </a:r>
          </a:p>
          <a:p>
            <a:pPr marL="0" indent="0" algn="ctr">
              <a:buNone/>
            </a:pPr>
            <a:endParaRPr lang="en-US" u="sng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en-US" u="sng" dirty="0">
              <a:solidFill>
                <a:srgbClr val="FFC000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208762-D348-E77E-48AF-B081C2E4A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24600"/>
            <a:ext cx="8077200" cy="381000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EACC80-4443-75F2-B131-CB49A1D66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1" y="990600"/>
            <a:ext cx="8223069" cy="5105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288317-6BDE-9D6B-6765-31F1BF6F68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"/>
            <a:ext cx="1048630" cy="5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00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D90A8-5866-0D4D-3483-4C2AF7AB3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87475"/>
          </a:xfrm>
        </p:spPr>
        <p:txBody>
          <a:bodyPr>
            <a:normAutofit/>
          </a:bodyPr>
          <a:lstStyle/>
          <a:p>
            <a:pPr algn="ctr"/>
            <a:r>
              <a:rPr lang="en-US" sz="4400" u="sng" dirty="0">
                <a:solidFill>
                  <a:srgbClr val="FFC000"/>
                </a:solidFill>
              </a:rPr>
              <a:t>Typical Maintenance On Coils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F4684D-9529-7C87-5B80-CE48FE014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245" y="2362200"/>
            <a:ext cx="7885509" cy="1501826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-Clean the outside of the coil because coils act as great filters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-Treat the water or steam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25F0E-08B8-1521-577E-5DEAB8BB4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2000" y="6356351"/>
            <a:ext cx="7391400" cy="365125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1686B7-1B8E-3521-7898-B29A06D9E4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2650"/>
            <a:ext cx="1048630" cy="5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887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00100" y="1066800"/>
            <a:ext cx="8039100" cy="1147313"/>
          </a:xfrm>
        </p:spPr>
        <p:txBody>
          <a:bodyPr>
            <a:normAutofit fontScale="90000"/>
          </a:bodyPr>
          <a:lstStyle/>
          <a:p>
            <a:br>
              <a:rPr lang="en-US" altLang="en-US" dirty="0">
                <a:solidFill>
                  <a:srgbClr val="FFC000"/>
                </a:solidFill>
              </a:rPr>
            </a:br>
            <a:r>
              <a:rPr lang="en-US" altLang="en-US" sz="3600" dirty="0">
                <a:solidFill>
                  <a:srgbClr val="FFC000"/>
                </a:solidFill>
              </a:rPr>
              <a:t>REPLACEMENT OF ANY COIL, REGARDLESS OF AGE, MAKE OR CONSTRUCTION</a:t>
            </a:r>
            <a:br>
              <a:rPr lang="en-US" altLang="en-US" dirty="0">
                <a:solidFill>
                  <a:srgbClr val="FFC000"/>
                </a:solidFill>
              </a:rPr>
            </a:br>
            <a:endParaRPr lang="en-US" altLang="en-US" dirty="0">
              <a:solidFill>
                <a:srgbClr val="FFC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43000" y="2380129"/>
            <a:ext cx="6554867" cy="3886198"/>
          </a:xfrm>
        </p:spPr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1972 or 2022 - no matter - we have a replacement for your existing design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Many HVAC manufacturers are out of business or past unit designs are no longer available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OEM manufacturers charge outrageous prices and lead times for coil and other replacement components</a:t>
            </a: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6108" y="6172199"/>
            <a:ext cx="7391400" cy="304800"/>
          </a:xfrm>
        </p:spPr>
        <p:txBody>
          <a:bodyPr/>
          <a:lstStyle/>
          <a:p>
            <a:pPr marL="0" marR="0" algn="ctr">
              <a:spcBef>
                <a:spcPts val="0"/>
              </a:spcBef>
              <a:spcAft>
                <a:spcPts val="0"/>
              </a:spcAft>
              <a:tabLst>
                <a:tab pos="2971800" algn="ctr"/>
                <a:tab pos="5943600" algn="r"/>
                <a:tab pos="3352800" algn="l"/>
              </a:tabLst>
            </a:pPr>
            <a:r>
              <a:rPr lang="en-US" sz="1200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Phone: 484-498-8660   •   Fax: 484-631-0558   •   www.capitalcoil.com   •   sales@capitalcoil.com</a:t>
            </a:r>
            <a:endParaRPr lang="en-US" altLang="en-US" sz="12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"/>
            <a:ext cx="685800" cy="7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049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00100" y="900784"/>
            <a:ext cx="8039100" cy="1147313"/>
          </a:xfrm>
        </p:spPr>
        <p:txBody>
          <a:bodyPr>
            <a:normAutofit/>
          </a:bodyPr>
          <a:lstStyle/>
          <a:p>
            <a:r>
              <a:rPr lang="en-US" altLang="en-US" sz="3600" dirty="0">
                <a:solidFill>
                  <a:srgbClr val="FFC000"/>
                </a:solidFill>
              </a:rPr>
              <a:t>REPLACEMENT OF ANY COIL, CONT.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8445" y="2039471"/>
            <a:ext cx="8229600" cy="3691470"/>
          </a:xfrm>
        </p:spPr>
        <p:txBody>
          <a:bodyPr>
            <a:norm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Our library of knowledge (including, but not limited to) decreases the need for field measuring:</a:t>
            </a:r>
          </a:p>
          <a:p>
            <a:pPr lvl="2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Industry Designs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 Model Numbers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 Previously Built Coils</a:t>
            </a:r>
          </a:p>
          <a:p>
            <a:pPr lvl="2">
              <a:lnSpc>
                <a:spcPct val="70000"/>
              </a:lnSpc>
              <a:buFont typeface="Wingdings" panose="05000000000000000000" pitchFamily="2" charset="2"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chemeClr val="tx1"/>
                </a:solidFill>
              </a:rPr>
              <a:t>	</a:t>
            </a:r>
            <a:r>
              <a:rPr lang="en-US" altLang="en-US" sz="2400" u="sng" dirty="0">
                <a:solidFill>
                  <a:schemeClr val="tx1"/>
                </a:solidFill>
              </a:rPr>
              <a:t>Example</a:t>
            </a:r>
            <a:r>
              <a:rPr lang="en-US" altLang="en-US" sz="2400" dirty="0">
                <a:solidFill>
                  <a:schemeClr val="tx1"/>
                </a:solidFill>
              </a:rPr>
              <a:t>:  4 Row, 40” x 135” Coil for a Trane 1960 Vintage Air Handle, Copper Fin, Stainless Steel Casing – We build and ship in 5 working days, and we most likely, know the dimensions.</a:t>
            </a: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295400" y="6248816"/>
            <a:ext cx="6781800" cy="371707"/>
          </a:xfrm>
        </p:spPr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971800" algn="ctr"/>
                <a:tab pos="5943600" algn="r"/>
                <a:tab pos="3352800" algn="l"/>
              </a:tabLst>
            </a:pPr>
            <a:r>
              <a:rPr lang="en-US" sz="1200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Phone: 484-498-8660   •   Fax: 484-631-0558   •   www.capitalcoil.com   •   sales@capitalcoil.com</a:t>
            </a:r>
            <a:endParaRPr lang="en-US" altLang="en-US" sz="12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"/>
            <a:ext cx="685800" cy="7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56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219200"/>
            <a:ext cx="7393067" cy="114731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dirty="0">
                <a:solidFill>
                  <a:srgbClr val="FFC000"/>
                </a:solidFill>
              </a:rPr>
              <a:t>EXPERT SYSTEM AND COIL FAILURE ANALYSIS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097657"/>
            <a:ext cx="7620000" cy="4191000"/>
          </a:xfrm>
        </p:spPr>
        <p:txBody>
          <a:bodyPr>
            <a:normAutofit/>
          </a:bodyPr>
          <a:lstStyle/>
          <a:p>
            <a:endParaRPr lang="en-US" altLang="en-US" dirty="0">
              <a:solidFill>
                <a:schemeClr val="tx1"/>
              </a:solidFill>
            </a:endParaRPr>
          </a:p>
          <a:p>
            <a:r>
              <a:rPr lang="en-US" altLang="en-US" dirty="0">
                <a:solidFill>
                  <a:schemeClr val="tx1"/>
                </a:solidFill>
              </a:rPr>
              <a:t>80% of all installed coils fail prematurely due to:</a:t>
            </a:r>
          </a:p>
          <a:p>
            <a:pPr lvl="2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 Improper Design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 Incorrect Application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 Adverse Systematic Conditions</a:t>
            </a:r>
          </a:p>
          <a:p>
            <a:pPr lvl="2">
              <a:buFont typeface="Wingdings" panose="05000000000000000000" pitchFamily="2" charset="2"/>
              <a:buChar char="Ø"/>
            </a:pPr>
            <a:endParaRPr lang="en-US" altLang="en-US" dirty="0">
              <a:solidFill>
                <a:schemeClr val="tx1"/>
              </a:solidFill>
            </a:endParaRPr>
          </a:p>
          <a:p>
            <a:r>
              <a:rPr lang="en-US" altLang="en-US" dirty="0">
                <a:solidFill>
                  <a:schemeClr val="tx1"/>
                </a:solidFill>
              </a:rPr>
              <a:t>Field analysis by knowledgeable, local representatives across the country</a:t>
            </a: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7239000" cy="365125"/>
          </a:xfrm>
        </p:spPr>
        <p:txBody>
          <a:bodyPr/>
          <a:lstStyle/>
          <a:p>
            <a:pPr algn="ctr"/>
            <a:r>
              <a:rPr lang="en-US" sz="120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Phone: 484-498-8660   •   Fax: 484-631-0558   •   www.capitalcoil.com   •   sales@capitalcoil.com</a:t>
            </a:r>
            <a:endParaRPr lang="en-US" altLang="en-US" sz="1200">
              <a:solidFill>
                <a:schemeClr val="tx1"/>
              </a:solidFill>
            </a:endParaRPr>
          </a:p>
          <a:p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68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966" y="1102743"/>
            <a:ext cx="6554867" cy="114731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dirty="0">
                <a:solidFill>
                  <a:srgbClr val="FFC000"/>
                </a:solidFill>
              </a:rPr>
              <a:t>EXPERT ANALYSIS CONT.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851127"/>
            <a:ext cx="7620000" cy="3863873"/>
          </a:xfrm>
        </p:spPr>
        <p:txBody>
          <a:bodyPr>
            <a:normAutofit/>
          </a:bodyPr>
          <a:lstStyle/>
          <a:p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en-US" sz="2100" dirty="0">
                <a:solidFill>
                  <a:schemeClr val="tx1"/>
                </a:solidFill>
              </a:rPr>
              <a:t>Written analysis reports directly  from Capital Coil include:</a:t>
            </a:r>
          </a:p>
          <a:p>
            <a:pPr lvl="2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en-US" sz="2100" dirty="0">
                <a:solidFill>
                  <a:schemeClr val="tx1"/>
                </a:solidFill>
              </a:rPr>
              <a:t> Specific Coil Failures</a:t>
            </a:r>
          </a:p>
          <a:p>
            <a:pPr lvl="2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altLang="en-US" sz="2100" dirty="0">
                <a:solidFill>
                  <a:schemeClr val="tx1"/>
                </a:solidFill>
              </a:rPr>
              <a:t> Cause of Failure</a:t>
            </a:r>
          </a:p>
          <a:p>
            <a:pPr lvl="2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altLang="en-US" sz="2100" dirty="0">
                <a:solidFill>
                  <a:schemeClr val="tx1"/>
                </a:solidFill>
              </a:rPr>
              <a:t> Corrective Action</a:t>
            </a:r>
          </a:p>
          <a:p>
            <a:pPr lvl="2">
              <a:lnSpc>
                <a:spcPct val="90000"/>
              </a:lnSpc>
              <a:buFont typeface="Wingdings" panose="05000000000000000000" pitchFamily="2" charset="2"/>
              <a:buChar char="Ø"/>
            </a:pPr>
            <a:endParaRPr lang="en-US" altLang="en-US" sz="21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en-US" sz="2100" dirty="0">
                <a:solidFill>
                  <a:schemeClr val="tx1"/>
                </a:solidFill>
              </a:rPr>
              <a:t>Expert replacement quotes provide all applicable changes in coil design or construction that may create longevity in existing system</a:t>
            </a: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6934200" cy="365125"/>
          </a:xfrm>
        </p:spPr>
        <p:txBody>
          <a:bodyPr/>
          <a:lstStyle/>
          <a:p>
            <a:pPr algn="ctr"/>
            <a:r>
              <a:rPr lang="en-US" sz="110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Phone: 484-498-8660   •   Fax: 484-631-0558   •   </a:t>
            </a:r>
            <a:r>
              <a:rPr lang="en-US" sz="160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www.capitalcoil.com</a:t>
            </a:r>
            <a:r>
              <a:rPr lang="en-US" sz="110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  •   sales@capitalcoil.com</a:t>
            </a:r>
            <a:endParaRPr lang="en-US" altLang="en-US" sz="11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976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166" y="1219200"/>
            <a:ext cx="8153400" cy="114731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dirty="0">
                <a:solidFill>
                  <a:srgbClr val="FFC000"/>
                </a:solidFill>
              </a:rPr>
              <a:t>COMBINATION: PRODUCTION &amp; CUSTOM DESIGN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782128" y="1792856"/>
            <a:ext cx="7620000" cy="3657600"/>
          </a:xfrm>
        </p:spPr>
        <p:txBody>
          <a:bodyPr>
            <a:normAutofit/>
          </a:bodyPr>
          <a:lstStyle/>
          <a:p>
            <a:endParaRPr lang="en-US" altLang="en-US" dirty="0">
              <a:solidFill>
                <a:schemeClr val="tx1"/>
              </a:solidFill>
            </a:endParaRPr>
          </a:p>
          <a:p>
            <a:r>
              <a:rPr lang="en-US" altLang="en-US" sz="2100" dirty="0">
                <a:solidFill>
                  <a:schemeClr val="tx1"/>
                </a:solidFill>
              </a:rPr>
              <a:t>Production prices with customized results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Almost every type of arrangement, including steam distributing, fluid, water, glycol, DX cooling, condenser and also multi-circuit, cleanable, same or opposite end and many, many more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Ten different fin patterns, 4 to 19 fins per inch, 6 different tube diameters and coil sizing from smallest to largest coils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Available alternative materials allow for customizing the coil design for the application desired</a:t>
            </a:r>
          </a:p>
          <a:p>
            <a:endParaRPr lang="en-US" altLang="en-US" sz="18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6781800" cy="365125"/>
          </a:xfrm>
        </p:spPr>
        <p:txBody>
          <a:bodyPr/>
          <a:lstStyle/>
          <a:p>
            <a:pPr algn="ctr"/>
            <a:r>
              <a:rPr lang="en-US" sz="1200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Phone: 484-498-8660   •   Fax: 484-631-0558   •   www.capitalcoil.com   •   sales@capitalcoil.com</a:t>
            </a:r>
            <a:endParaRPr lang="en-US" altLang="en-US" sz="12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034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23413" y="1102744"/>
            <a:ext cx="8153400" cy="114731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dirty="0">
                <a:solidFill>
                  <a:srgbClr val="FFC000"/>
                </a:solidFill>
              </a:rPr>
              <a:t>GUARANTEED QUICK-SHIP PROGRAM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964002" y="1871256"/>
            <a:ext cx="7620000" cy="3666903"/>
          </a:xfrm>
        </p:spPr>
        <p:txBody>
          <a:bodyPr>
            <a:normAutofit lnSpcReduction="10000"/>
          </a:bodyPr>
          <a:lstStyle/>
          <a:p>
            <a:endParaRPr lang="en-US" altLang="en-US" dirty="0">
              <a:solidFill>
                <a:schemeClr val="tx1"/>
              </a:solidFill>
            </a:endParaRPr>
          </a:p>
          <a:p>
            <a:r>
              <a:rPr lang="en-US" altLang="en-US" sz="2100" dirty="0">
                <a:solidFill>
                  <a:schemeClr val="tx1"/>
                </a:solidFill>
              </a:rPr>
              <a:t>Guaranteed or you don’t pay the expedited charge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Program good every working day of the year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1</a:t>
            </a:r>
            <a:r>
              <a:rPr lang="en-US" altLang="en-US" sz="2100" baseline="30000" dirty="0">
                <a:solidFill>
                  <a:schemeClr val="tx1"/>
                </a:solidFill>
              </a:rPr>
              <a:t>st</a:t>
            </a:r>
            <a:r>
              <a:rPr lang="en-US" altLang="en-US" sz="2100" dirty="0">
                <a:solidFill>
                  <a:schemeClr val="tx1"/>
                </a:solidFill>
              </a:rPr>
              <a:t> working day is the day after  complete order entry and includes same day credit check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Program includes 3, 5, &amp; 10 day quick-ships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No variable delays due to paperwork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Coils are guaranteed to ship on or before the designated working day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99% of our shipments were met in 2022</a:t>
            </a:r>
          </a:p>
          <a:p>
            <a:endParaRPr lang="en-US" altLang="en-US" sz="2100" dirty="0">
              <a:solidFill>
                <a:schemeClr val="tx1"/>
              </a:solidFill>
            </a:endParaRPr>
          </a:p>
          <a:p>
            <a:endParaRPr lang="en-US" altLang="en-US" sz="18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6781800" cy="365125"/>
          </a:xfrm>
        </p:spPr>
        <p:txBody>
          <a:bodyPr/>
          <a:lstStyle/>
          <a:p>
            <a:pPr algn="ctr"/>
            <a:r>
              <a:rPr lang="en-US" sz="120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Phone: 484-498-8660   •   Fax: 484-631-0558   •   www.capitalcoil.com   •   sales@capitalcoil.com</a:t>
            </a:r>
            <a:endParaRPr lang="en-US" altLang="en-US" sz="12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4645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066800"/>
            <a:ext cx="8153400" cy="1147313"/>
          </a:xfrm>
        </p:spPr>
        <p:txBody>
          <a:bodyPr>
            <a:normAutofit/>
          </a:bodyPr>
          <a:lstStyle/>
          <a:p>
            <a:pPr algn="ctr"/>
            <a:r>
              <a:rPr lang="en-US" altLang="en-US" sz="2400" dirty="0">
                <a:solidFill>
                  <a:srgbClr val="FFC000"/>
                </a:solidFill>
              </a:rPr>
              <a:t>HEAVY DUTY DESIGNS FOR INDUSTRIAL APPLICATIONS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647700" y="1815185"/>
            <a:ext cx="7620000" cy="41420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r>
              <a:rPr lang="en-US" altLang="en-US" sz="2100" dirty="0">
                <a:solidFill>
                  <a:schemeClr val="tx1"/>
                </a:solidFill>
              </a:rPr>
              <a:t>High pressure, high temperature, air tight and cleanable designs available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Materials to include carbon steel, aluminum, copper, brass, admiralty brass, Cupro-nickel and stainless steel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Specific quality brazing, welding, testing and code stamps all available</a:t>
            </a:r>
          </a:p>
          <a:p>
            <a:r>
              <a:rPr lang="en-US" altLang="en-US" sz="2100" dirty="0">
                <a:solidFill>
                  <a:schemeClr val="tx1"/>
                </a:solidFill>
              </a:rPr>
              <a:t>Many designs and materials can be shipped in short lead times to meet planned company shutdowns or for emergency breakdowns</a:t>
            </a:r>
          </a:p>
          <a:p>
            <a:endParaRPr lang="en-US" altLang="en-US" sz="2100" dirty="0">
              <a:solidFill>
                <a:schemeClr val="tx1"/>
              </a:solidFill>
            </a:endParaRPr>
          </a:p>
          <a:p>
            <a:endParaRPr lang="en-US" altLang="en-US" sz="1800" dirty="0">
              <a:solidFill>
                <a:schemeClr val="tx1"/>
              </a:solidFill>
            </a:endParaRPr>
          </a:p>
          <a:p>
            <a:endParaRPr lang="en-US" altLang="en-US" sz="18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7391400" cy="365125"/>
          </a:xfrm>
        </p:spPr>
        <p:txBody>
          <a:bodyPr/>
          <a:lstStyle/>
          <a:p>
            <a:pPr algn="ctr"/>
            <a:r>
              <a:rPr lang="en-US" sz="120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Phone: 484-498-8660   •   Fax: 484-631-0558   •   www.capitalcoil.com   •   sales@capitalcoil.com</a:t>
            </a:r>
            <a:endParaRPr lang="en-US" altLang="en-US" sz="12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33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E2283-2EFC-0893-B96E-BC7842CEA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u="sng" dirty="0">
                <a:solidFill>
                  <a:srgbClr val="FFC000"/>
                </a:solidFill>
              </a:rPr>
              <a:t>RUN-AROUND COIL LOOP HEAT RECOVERY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6393F-030D-6DC1-83D4-E1803D2DC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000" y="1524000"/>
            <a:ext cx="7770600" cy="4652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To start a design on a run-around coil loop, you must first determine the design conditions. To properly design and price a</a:t>
            </a:r>
          </a:p>
          <a:p>
            <a:pPr marL="0" indent="0">
              <a:buNone/>
            </a:pPr>
            <a:r>
              <a:rPr lang="en-US" sz="1600" dirty="0"/>
              <a:t>run-around coil loop, you must have the following information:</a:t>
            </a:r>
          </a:p>
          <a:p>
            <a:pPr marL="0" indent="0">
              <a:buNone/>
            </a:pPr>
            <a:r>
              <a:rPr lang="en-US" sz="1600" dirty="0"/>
              <a:t>1) Supply CFM</a:t>
            </a:r>
          </a:p>
          <a:p>
            <a:pPr marL="0" indent="0">
              <a:buNone/>
            </a:pPr>
            <a:r>
              <a:rPr lang="en-US" sz="1600" dirty="0"/>
              <a:t>2) Exhaust CFM</a:t>
            </a:r>
          </a:p>
          <a:p>
            <a:pPr marL="0" indent="0">
              <a:buNone/>
            </a:pPr>
            <a:r>
              <a:rPr lang="en-US" sz="1600" dirty="0"/>
              <a:t>3) Supply air temp (DB/WB) summer and winter</a:t>
            </a:r>
          </a:p>
          <a:p>
            <a:pPr marL="0" indent="0">
              <a:buNone/>
            </a:pPr>
            <a:r>
              <a:rPr lang="en-US" sz="1600" dirty="0"/>
              <a:t>4) Exhaust air temp (DB/WB) summer and winter</a:t>
            </a:r>
          </a:p>
          <a:p>
            <a:pPr marL="0" indent="0">
              <a:buNone/>
            </a:pPr>
            <a:r>
              <a:rPr lang="en-US" sz="1600" dirty="0"/>
              <a:t>5) Physical space available for exhaust and supply coils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In addition to knowing the physical space available for coils, you must also determine the logistics of installing a coil.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Usually, a single coil will be too large to install due to handling and/or coil location. Quite often, the available space will be filled with a bank of coils stacked in parallel flow. Although a single coil is more inexpensive, you may avoid costly building modifications by using multiple coils.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324FC-0C31-9BD8-6383-0730B7DFA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4776" y="6311899"/>
            <a:ext cx="7467600" cy="365125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2AD173-72CA-22ED-C754-DAAB3C0D96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7239"/>
            <a:ext cx="1048646" cy="52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132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5F6-6BE1-123E-DBEF-D1F9619DE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600" b="1" u="sng" dirty="0">
                <a:solidFill>
                  <a:srgbClr val="FFC000"/>
                </a:solidFill>
              </a:rPr>
              <a:t>RUN-AROUND COIL LOOP HEAT RECOVERY CONT…</a:t>
            </a:r>
            <a:endParaRPr lang="en-US" sz="2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E4717-2DA0-DA40-5BCB-EEB8E9ADA2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0001" y="1825625"/>
            <a:ext cx="35034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800" b="1" i="0" u="sng" strike="noStrike" baseline="0" dirty="0"/>
              <a:t>Example</a:t>
            </a:r>
          </a:p>
          <a:p>
            <a:pPr marL="0" indent="0" algn="l">
              <a:buNone/>
            </a:pPr>
            <a:r>
              <a:rPr lang="en-US" sz="1600" b="0" i="0" u="none" strike="noStrike" baseline="0" dirty="0"/>
              <a:t>For demonstration purposes, we will use the following design conditions:</a:t>
            </a:r>
          </a:p>
          <a:p>
            <a:pPr algn="l"/>
            <a:r>
              <a:rPr lang="en-US" sz="1600" b="0" i="0" u="none" strike="noStrike" baseline="0" dirty="0"/>
              <a:t>- 20,000 CFM Supply, 95/82 Summer, 10 Winter</a:t>
            </a:r>
          </a:p>
          <a:p>
            <a:pPr algn="l"/>
            <a:r>
              <a:rPr lang="en-US" sz="1600" b="0" i="0" u="none" strike="noStrike" baseline="0" dirty="0"/>
              <a:t>- 20,000 CFM Exhaust, 72 (50% RH) all year</a:t>
            </a:r>
          </a:p>
          <a:p>
            <a:pPr algn="l"/>
            <a:r>
              <a:rPr lang="en-US" sz="1600" b="0" i="0" u="none" strike="noStrike" baseline="0" dirty="0"/>
              <a:t>- Max coil air pressure drop 1.5 in H2O</a:t>
            </a:r>
          </a:p>
          <a:p>
            <a:pPr algn="l"/>
            <a:r>
              <a:rPr lang="en-US" sz="1600" b="0" i="0" u="none" strike="noStrike" baseline="0" dirty="0"/>
              <a:t>- 25% Ethylene Glycol</a:t>
            </a:r>
          </a:p>
          <a:p>
            <a:pPr algn="l"/>
            <a:r>
              <a:rPr lang="en-US" sz="1600" b="0" i="0" u="none" strike="noStrike" baseline="0" dirty="0"/>
              <a:t>- Supply and exhaust duct opening 6’ x 8’</a:t>
            </a:r>
          </a:p>
          <a:p>
            <a:pPr algn="l"/>
            <a:r>
              <a:rPr lang="en-US" sz="1600" b="0" i="0" u="none" strike="noStrike" baseline="0" dirty="0"/>
              <a:t>- For simplicity the exhaust and supply ducts are the same size, but quite often they may not be identical.</a:t>
            </a:r>
            <a:endParaRPr lang="en-US" sz="16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869BB-BA11-7705-751B-302BB07DA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4800" y="6356351"/>
            <a:ext cx="8077200" cy="365125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58CEE56-A1FF-FCE8-E7B8-9BBF9606AE3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342900" lvl="1" indent="0" algn="ctr">
              <a:buNone/>
            </a:pPr>
            <a:endParaRPr lang="en-US" sz="400" dirty="0">
              <a:latin typeface="Times New Roman" panose="02020603050405020304" pitchFamily="18" charset="0"/>
            </a:endParaRPr>
          </a:p>
          <a:p>
            <a:pPr marL="342900" lvl="1" indent="0" algn="ctr">
              <a:buNone/>
            </a:pPr>
            <a:endParaRPr lang="en-US" sz="400" b="0" i="0" u="none" strike="noStrike" baseline="0" dirty="0">
              <a:latin typeface="Times New Roman" panose="02020603050405020304" pitchFamily="18" charset="0"/>
            </a:endParaRPr>
          </a:p>
          <a:p>
            <a:pPr marL="342900" lvl="1" indent="0" algn="ctr">
              <a:buNone/>
            </a:pPr>
            <a:endParaRPr lang="en-US" sz="400" dirty="0">
              <a:latin typeface="Times New Roman" panose="02020603050405020304" pitchFamily="18" charset="0"/>
            </a:endParaRPr>
          </a:p>
          <a:p>
            <a:pPr marL="342900" lvl="1" indent="0" algn="ctr">
              <a:buNone/>
            </a:pPr>
            <a:endParaRPr lang="en-US" sz="400" dirty="0">
              <a:latin typeface="Times New Roman" panose="02020603050405020304" pitchFamily="18" charset="0"/>
            </a:endParaRPr>
          </a:p>
          <a:p>
            <a:pPr marL="342900" lvl="1" indent="0" algn="ctr">
              <a:buNone/>
            </a:pPr>
            <a:endParaRPr lang="en-US" sz="400" dirty="0">
              <a:latin typeface="Times New Roman" panose="02020603050405020304" pitchFamily="18" charset="0"/>
            </a:endParaRPr>
          </a:p>
          <a:p>
            <a:pPr marL="342900" lvl="1" indent="0" algn="ctr">
              <a:buNone/>
            </a:pPr>
            <a:endParaRPr lang="en-US" sz="400" dirty="0">
              <a:latin typeface="Times New Roman" panose="02020603050405020304" pitchFamily="18" charset="0"/>
            </a:endParaRPr>
          </a:p>
          <a:p>
            <a:pPr marL="342900" lvl="1" indent="0" algn="ctr">
              <a:buNone/>
            </a:pPr>
            <a:endParaRPr lang="en-US" sz="400" dirty="0">
              <a:latin typeface="Times New Roman" panose="02020603050405020304" pitchFamily="18" charset="0"/>
            </a:endParaRPr>
          </a:p>
          <a:p>
            <a:pPr marL="342900" lvl="1" indent="0" algn="ctr">
              <a:buNone/>
            </a:pPr>
            <a:r>
              <a:rPr lang="en-US" sz="1200" b="1" i="0" u="sng" strike="noStrike" baseline="0" dirty="0"/>
              <a:t>EXHAUST</a:t>
            </a:r>
            <a:r>
              <a:rPr lang="en-US" sz="1200" b="0" i="0" u="none" strike="noStrike" baseline="0" dirty="0"/>
              <a:t>	</a:t>
            </a:r>
            <a:r>
              <a:rPr lang="en-US" sz="1200" b="1" i="0" u="sng" strike="noStrike" baseline="0" dirty="0"/>
              <a:t>SUPPLY</a:t>
            </a:r>
            <a:r>
              <a:rPr lang="en-US" sz="1200" b="0" i="0" u="none" strike="noStrike" baseline="0" dirty="0"/>
              <a:t>	</a:t>
            </a:r>
            <a:endParaRPr lang="en-US" sz="500" b="0" i="0" u="none" strike="noStrike" baseline="0" dirty="0"/>
          </a:p>
          <a:p>
            <a:pPr marL="0" indent="0" algn="ctr">
              <a:buNone/>
            </a:pPr>
            <a:r>
              <a:rPr lang="en-US" sz="1000" b="0" i="0" u="none" strike="noStrike" baseline="0" dirty="0"/>
              <a:t>	</a:t>
            </a:r>
          </a:p>
          <a:p>
            <a:pPr marL="0" indent="0" algn="ctr">
              <a:buNone/>
            </a:pPr>
            <a:r>
              <a:rPr lang="en-US" sz="1400" dirty="0"/>
              <a:t> </a:t>
            </a:r>
            <a:r>
              <a:rPr lang="en-US" sz="1200" b="0" i="0" u="none" strike="noStrike" baseline="0" dirty="0"/>
              <a:t>WINTER	SUMMER	 WINTER	SUMMER</a:t>
            </a:r>
            <a:r>
              <a:rPr lang="en-US" sz="1400" b="0" i="0" u="none" strike="noStrike" baseline="0" dirty="0"/>
              <a:t>	</a:t>
            </a:r>
          </a:p>
          <a:p>
            <a:pPr algn="ctr"/>
            <a:r>
              <a:rPr lang="en-US" sz="1400" b="0" i="0" u="none" strike="noStrike" baseline="0" dirty="0"/>
              <a:t>EWT	40	85	49	82	</a:t>
            </a:r>
          </a:p>
          <a:p>
            <a:pPr algn="ctr"/>
            <a:r>
              <a:rPr lang="nl-NL" sz="1400" b="0" i="0" u="none" strike="noStrike" baseline="0" dirty="0"/>
              <a:t>LWT	49	82	40	85	</a:t>
            </a:r>
          </a:p>
          <a:p>
            <a:pPr algn="ctr"/>
            <a:r>
              <a:rPr lang="en-US" sz="1400" b="0" i="0" u="none" strike="noStrike" baseline="0" dirty="0"/>
              <a:t>WPD	16.2	14.1	15.9	14.1	</a:t>
            </a:r>
          </a:p>
          <a:p>
            <a:pPr algn="ctr"/>
            <a:r>
              <a:rPr lang="en-US" sz="1400" b="0" i="0" u="none" strike="noStrike" baseline="0" dirty="0"/>
              <a:t>EAT	72/50%	72/50%	10	95/82	</a:t>
            </a:r>
          </a:p>
          <a:p>
            <a:pPr algn="ctr"/>
            <a:r>
              <a:rPr lang="pl-PL" sz="1400" b="0" i="0" u="none" strike="noStrike" baseline="0" dirty="0"/>
              <a:t>LAT	46/45.5	84	45	83.5/79.3	</a:t>
            </a:r>
          </a:p>
          <a:p>
            <a:pPr algn="ctr"/>
            <a:r>
              <a:rPr lang="de-DE" sz="1400" b="0" i="0" u="none" strike="noStrike" baseline="0" dirty="0"/>
              <a:t>APD	1.25	.75	0.75	.75	</a:t>
            </a:r>
          </a:p>
          <a:p>
            <a:pPr algn="ctr"/>
            <a:r>
              <a:rPr lang="en-US" sz="1400" b="0" i="0" u="none" strike="noStrike" baseline="0" dirty="0"/>
              <a:t>BTUH	760000	256000	760000	256000	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51F3F9-8207-7FB1-A1AB-DD64BB3ACE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85738"/>
            <a:ext cx="1048646" cy="52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6577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2286000" y="5485880"/>
            <a:ext cx="56554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>
                <a:solidFill>
                  <a:srgbClr val="FFC000"/>
                </a:solidFill>
              </a:rPr>
              <a:t> PRODUCT LINEUP</a:t>
            </a:r>
          </a:p>
        </p:txBody>
      </p:sp>
      <p:sp>
        <p:nvSpPr>
          <p:cNvPr id="3" name="Rectangle 2"/>
          <p:cNvSpPr/>
          <p:nvPr/>
        </p:nvSpPr>
        <p:spPr>
          <a:xfrm>
            <a:off x="1292525" y="6374935"/>
            <a:ext cx="6248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Phone: 484-498-8660   •   Fax: 484-631-0558   •   www.capitalcoil.com   •   sales@capitalcoil.com</a:t>
            </a:r>
            <a:endParaRPr lang="en-US" sz="1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76200"/>
            <a:ext cx="688908" cy="749873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990600"/>
            <a:ext cx="6781800" cy="41910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B69CA7-BE1E-B488-9AFB-0CEE0D51A7EF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680" y="1295400"/>
            <a:ext cx="4801051" cy="3399839"/>
          </a:xfr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87C23-08AB-13FE-B705-8E1DA3795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0" y="6201360"/>
            <a:ext cx="7162800" cy="457200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81FC40-FEBB-FC66-90F1-8C7F7F6E6CD0}"/>
              </a:ext>
            </a:extLst>
          </p:cNvPr>
          <p:cNvSpPr txBox="1"/>
          <p:nvPr/>
        </p:nvSpPr>
        <p:spPr>
          <a:xfrm>
            <a:off x="2773411" y="5270212"/>
            <a:ext cx="449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C000"/>
                </a:solidFill>
              </a:rPr>
              <a:t>Chilled Water Coil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6507FE-A172-2D04-4979-F0C6DC7269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8600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465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77791" y="533400"/>
            <a:ext cx="4907795" cy="4343399"/>
          </a:xfr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229600" cy="457200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4200" y="5348501"/>
            <a:ext cx="2662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rgbClr val="FFC000"/>
                </a:solidFill>
              </a:rPr>
              <a:t>Booster Coil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38" y="271238"/>
            <a:ext cx="643162" cy="52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0969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38200" y="6324600"/>
            <a:ext cx="8382000" cy="304800"/>
          </a:xfrm>
        </p:spPr>
        <p:txBody>
          <a:bodyPr/>
          <a:lstStyle/>
          <a:p>
            <a:r>
              <a:rPr lang="en-US" altLang="en-US" sz="1100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1371600" y="5423108"/>
            <a:ext cx="61658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FFC000"/>
                </a:solidFill>
              </a:rPr>
              <a:t>Direct Expansion Cooling Coil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0816"/>
            <a:ext cx="685800" cy="748384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377349"/>
            <a:ext cx="6172200" cy="36576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A29846-4AEE-5F00-9C69-BCBB6954FC24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838200"/>
            <a:ext cx="5181600" cy="3741213"/>
          </a:xfr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1D1E76-21DC-FC9C-054A-0E9F2D103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9200" y="6019800"/>
            <a:ext cx="7162800" cy="457200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2225E9-F558-B072-2F8D-263952B3B91E}"/>
              </a:ext>
            </a:extLst>
          </p:cNvPr>
          <p:cNvSpPr txBox="1"/>
          <p:nvPr/>
        </p:nvSpPr>
        <p:spPr>
          <a:xfrm>
            <a:off x="2362200" y="5121519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C000"/>
                </a:solidFill>
              </a:rPr>
              <a:t>Standard Steam Coil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8A54EC-301D-37E3-6E06-1118EAD96F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6303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2535967" y="5334000"/>
            <a:ext cx="40591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FFC000"/>
                </a:solidFill>
              </a:rPr>
              <a:t>Steam Distributing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209136" y="6400800"/>
            <a:ext cx="7467600" cy="457200"/>
          </a:xfrm>
        </p:spPr>
        <p:txBody>
          <a:bodyPr/>
          <a:lstStyle/>
          <a:p>
            <a:r>
              <a:rPr lang="en-US" altLang="en-US" sz="1100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2400"/>
            <a:ext cx="838200" cy="748384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825788"/>
            <a:ext cx="5943600" cy="42672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524000" y="6492873"/>
            <a:ext cx="6832600" cy="343589"/>
          </a:xfrm>
        </p:spPr>
        <p:txBody>
          <a:bodyPr/>
          <a:lstStyle/>
          <a:p>
            <a:pPr algn="ctr"/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2971800" y="5486400"/>
            <a:ext cx="3248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FFC000"/>
                </a:solidFill>
              </a:rPr>
              <a:t>Condenser Coil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" y="-26077"/>
            <a:ext cx="688908" cy="749873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912" y="1270930"/>
            <a:ext cx="6781800" cy="3810000"/>
          </a:xfrm>
          <a:effectLst>
            <a:glow rad="127000">
              <a:srgbClr val="003964"/>
            </a:glo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3CCE47A-65F1-3EE2-21E0-EB4E5CD0B7B9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16796"/>
            <a:ext cx="2857500" cy="2857500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F9FD84-42C5-ECC3-D7DC-FAC26A620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4400" y="5923584"/>
            <a:ext cx="7315200" cy="457200"/>
          </a:xfrm>
        </p:spPr>
        <p:txBody>
          <a:bodyPr/>
          <a:lstStyle/>
          <a:p>
            <a:r>
              <a:rPr lang="en-US" altLang="en-US" dirty="0">
                <a:solidFill>
                  <a:srgbClr val="FFC000"/>
                </a:solidFill>
              </a:rPr>
              <a:t>Phone: 484-498-8660   •   Fax: 484-631-0558   •   www.capitalcoil.com   •   sales@capitalcoil.com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C70D917-3617-B4AE-5E55-DE0371D6C5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1216796"/>
            <a:ext cx="2857500" cy="28575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C5DA53-EDD2-FB6F-D6AA-4678A6E9C639}"/>
              </a:ext>
            </a:extLst>
          </p:cNvPr>
          <p:cNvSpPr txBox="1"/>
          <p:nvPr/>
        </p:nvSpPr>
        <p:spPr>
          <a:xfrm>
            <a:off x="2057400" y="4495800"/>
            <a:ext cx="571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C000"/>
                </a:solidFill>
              </a:rPr>
              <a:t>Fan Coils &amp; Belt Drives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405328-6E69-AC56-58A6-98AB23FEC7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" y="215054"/>
            <a:ext cx="711453" cy="69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35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2911746"/>
            <a:ext cx="6400800" cy="1355066"/>
          </a:xfrm>
        </p:spPr>
        <p:txBody>
          <a:bodyPr>
            <a:normAutofit/>
          </a:bodyPr>
          <a:lstStyle/>
          <a:p>
            <a:r>
              <a:rPr lang="en-US" altLang="en-US" sz="2400" dirty="0">
                <a:solidFill>
                  <a:srgbClr val="FFC000"/>
                </a:solidFill>
              </a:rPr>
              <a:t>REPLACEMENT ENGINEERING MADE EASY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-72060" y="4659552"/>
            <a:ext cx="9288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500" i="1" dirty="0"/>
              <a:t>Capital Coil &amp; Air meets all your heating and coil needs.  We are the industry leader, because </a:t>
            </a:r>
          </a:p>
          <a:p>
            <a:pPr algn="ctr"/>
            <a:r>
              <a:rPr lang="en-US" altLang="en-US" sz="1500" i="1" dirty="0"/>
              <a:t>we are proactive about customer service.</a:t>
            </a:r>
          </a:p>
          <a:p>
            <a:pPr algn="ctr"/>
            <a:endParaRPr lang="en-US" altLang="en-US" sz="18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47" y="255312"/>
            <a:ext cx="8106906" cy="30007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0857" y="6408175"/>
            <a:ext cx="6200169" cy="323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2023</TotalTime>
  <Words>1609</Words>
  <Application>Microsoft Office PowerPoint</Application>
  <PresentationFormat>On-screen Show (4:3)</PresentationFormat>
  <Paragraphs>207</Paragraphs>
  <Slides>27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Century Gothic</vt:lpstr>
      <vt:lpstr>Corbel</vt:lpstr>
      <vt:lpstr>Times New Roman</vt:lpstr>
      <vt:lpstr>Verdana</vt:lpstr>
      <vt:lpstr>Wingdings</vt:lpstr>
      <vt:lpstr>Wingdings 3</vt:lpstr>
      <vt:lpstr>Depth</vt:lpstr>
      <vt:lpstr>Industry Leader in the Replacement Coil Business </vt:lpstr>
      <vt:lpstr>OUR AREAS OF EXPERTISE</vt:lpstr>
      <vt:lpstr>Typical Construction</vt:lpstr>
      <vt:lpstr>   Typical Construction Cont.</vt:lpstr>
      <vt:lpstr>Types of Manufacturers</vt:lpstr>
      <vt:lpstr>   Unique &amp; high quality coil selection program </vt:lpstr>
      <vt:lpstr>PowerPoint Presentation</vt:lpstr>
      <vt:lpstr>PowerPoint Presentation</vt:lpstr>
      <vt:lpstr>Typical Maintenance On Coils</vt:lpstr>
      <vt:lpstr> REPLACEMENT OF ANY COIL, REGARDLESS OF AGE, MAKE OR CONSTRUCTION </vt:lpstr>
      <vt:lpstr>REPLACEMENT OF ANY COIL, CONT.</vt:lpstr>
      <vt:lpstr>EXPERT SYSTEM AND COIL FAILURE ANALYSIS</vt:lpstr>
      <vt:lpstr>EXPERT ANALYSIS CONT.</vt:lpstr>
      <vt:lpstr>COMBINATION: PRODUCTION &amp; CUSTOM DESIGN</vt:lpstr>
      <vt:lpstr>GUARANTEED QUICK-SHIP PROGRAM</vt:lpstr>
      <vt:lpstr>HEAVY DUTY DESIGNS FOR INDUSTRIAL APPLICATIONS</vt:lpstr>
      <vt:lpstr>RUN-AROUND COIL LOOP HEAT RECOVERY</vt:lpstr>
      <vt:lpstr>RUN-AROUND COIL LOOP HEAT RECOVERY CONT…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Jacobs</dc:creator>
  <cp:lastModifiedBy>Dan Jacobs</cp:lastModifiedBy>
  <cp:revision>135</cp:revision>
  <cp:lastPrinted>2016-08-11T15:52:01Z</cp:lastPrinted>
  <dcterms:created xsi:type="dcterms:W3CDTF">1601-01-01T00:00:00Z</dcterms:created>
  <dcterms:modified xsi:type="dcterms:W3CDTF">2023-04-18T14:44:39Z</dcterms:modified>
</cp:coreProperties>
</file>